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2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85" r:id="rId2"/>
    <p:sldMasterId id="2147483687" r:id="rId3"/>
    <p:sldMasterId id="2147483688" r:id="rId4"/>
  </p:sldMasterIdLst>
  <p:sldIdLst>
    <p:sldId id="269" r:id="rId5"/>
    <p:sldId id="257" r:id="rId6"/>
    <p:sldId id="267" r:id="rId7"/>
    <p:sldId id="261" r:id="rId8"/>
    <p:sldId id="270" r:id="rId9"/>
    <p:sldId id="271" r:id="rId10"/>
    <p:sldId id="272" r:id="rId11"/>
    <p:sldId id="260" r:id="rId12"/>
    <p:sldId id="273" r:id="rId13"/>
    <p:sldId id="274" r:id="rId14"/>
    <p:sldId id="275" r:id="rId15"/>
    <p:sldId id="276" r:id="rId16"/>
    <p:sldId id="279" r:id="rId17"/>
    <p:sldId id="280" r:id="rId18"/>
    <p:sldId id="28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33CC"/>
    <a:srgbClr val="3399FF"/>
    <a:srgbClr val="99FF66"/>
    <a:srgbClr val="FF66CC"/>
    <a:srgbClr val="FF3300"/>
    <a:srgbClr val="008000"/>
    <a:srgbClr val="0000FF"/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08" autoAdjust="0"/>
    <p:restoredTop sz="93081" autoAdjust="0"/>
  </p:normalViewPr>
  <p:slideViewPr>
    <p:cSldViewPr>
      <p:cViewPr>
        <p:scale>
          <a:sx n="66" d="100"/>
          <a:sy n="66" d="100"/>
        </p:scale>
        <p:origin x="-1176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808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808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CBF457-FC9D-4260-9178-1F12E34A4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458617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1398B-9F33-4831-8241-61066427F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041940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107B2-C826-4FDD-9BEE-3DD50CC78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965366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AE0CBB-DCDF-487A-970F-1A4CAE168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664075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6A616-E48C-4EB0-B499-B937CC716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782718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B8D21-F90D-4698-A531-DA6FE7BA1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682024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8B4F8-EE68-4747-A824-95EF68E7C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792280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44FCE-521B-4EF4-A458-2476A4584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472112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E9D0A-1D61-4ABD-9F9D-8D14450D2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99823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03266-A179-4B34-844B-FA9E0D0F6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169613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CF829-4305-4CBF-9659-5673EA1F7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800652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05C93-E206-439E-8F29-7A73D4940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930920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56C0D-2F92-4018-BBD0-25BB2389E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13845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E92C7-CD67-4B63-A313-14C37C3CDF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948598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6BDC2-1B6E-4DCC-B061-E4236B224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282133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2FCCD-1325-4309-B596-978F13953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608825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5AB60-5D4D-47DB-82E3-2521E647C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74588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B0FEC-61CF-4392-A63A-ED39A7FEB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888388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2BF4E-2793-411C-9A60-5F8B33F01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749529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E56E5-B013-4322-BEC4-80663C2F2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147361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D2A00-BCEC-4D87-9DB3-7273D96D3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191931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89A8E-292E-4D86-8F57-2AC456F649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050577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63812-9C2E-43CB-B115-2B896078C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756025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5D9AC-C9A1-4501-8FA6-8501E78D7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65436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6DEEE-8328-4FD4-A5F0-16A78497D6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381714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365F0-E778-47E6-B5C1-64F42D4616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043557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9E439-9899-44C1-AD73-9041478C0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779163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13C994-14FF-4E9A-8114-206EB83EF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2592965"/>
      </p:ext>
    </p:extLst>
  </p:cSld>
  <p:clrMapOvr>
    <a:masterClrMapping/>
  </p:clrMapOvr>
  <p:transition advClick="0" advTm="10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C278A-8EB2-4E81-B298-4D6275FA1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864826"/>
      </p:ext>
    </p:extLst>
  </p:cSld>
  <p:clrMapOvr>
    <a:masterClrMapping/>
  </p:clrMapOvr>
  <p:transition advClick="0" advTm="10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1789D-70FD-413A-B246-BCAA3CD4E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9494729"/>
      </p:ext>
    </p:extLst>
  </p:cSld>
  <p:clrMapOvr>
    <a:masterClrMapping/>
  </p:clrMapOvr>
  <p:transition advClick="0" advTm="10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F5AD-8D92-41E7-8A77-451FF100D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0853721"/>
      </p:ext>
    </p:extLst>
  </p:cSld>
  <p:clrMapOvr>
    <a:masterClrMapping/>
  </p:clrMapOvr>
  <p:transition advClick="0" advTm="10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BE760-1F90-496C-9329-8980BF517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6444361"/>
      </p:ext>
    </p:extLst>
  </p:cSld>
  <p:clrMapOvr>
    <a:masterClrMapping/>
  </p:clrMapOvr>
  <p:transition advClick="0" advTm="10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C7CF5-6569-4DFF-894E-F3FC416F2D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3446042"/>
      </p:ext>
    </p:extLst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7EBF6-D5B1-40F6-94C7-928C6B1ED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509749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22E6B-05FC-48B7-833D-E27EDFE14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7532453"/>
      </p:ext>
    </p:extLst>
  </p:cSld>
  <p:clrMapOvr>
    <a:masterClrMapping/>
  </p:clrMapOvr>
  <p:transition advClick="0" advTm="10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11184-45DE-41E1-A06D-D76CB4504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1887763"/>
      </p:ext>
    </p:extLst>
  </p:cSld>
  <p:clrMapOvr>
    <a:masterClrMapping/>
  </p:clrMapOvr>
  <p:transition advClick="0" advTm="10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6783B-C083-406D-958A-232FC8F19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5505768"/>
      </p:ext>
    </p:extLst>
  </p:cSld>
  <p:clrMapOvr>
    <a:masterClrMapping/>
  </p:clrMapOvr>
  <p:transition advClick="0" advTm="10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0CD9E-44A9-4975-9283-BFE981477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8086157"/>
      </p:ext>
    </p:extLst>
  </p:cSld>
  <p:clrMapOvr>
    <a:masterClrMapping/>
  </p:clrMapOvr>
  <p:transition advClick="0" advTm="10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AAE40-AA98-4FCE-9579-57F7BD339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815335"/>
      </p:ext>
    </p:extLst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11092-EAF9-486E-A62F-BB2BC47DD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386389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E52D5-9DCC-48BE-9245-AE90551F9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507159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C3EE7-00E0-4276-85C6-8492A1A782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62069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B9B3C-9529-4354-901C-D84228E13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57704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4CEFC-7ED5-46F5-BF5F-FAD3BA20B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520479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8704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4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4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4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4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4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4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5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5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5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5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5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5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5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5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5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5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6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6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6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06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706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706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706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706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4E75FCC-5CB0-4140-BF62-D4023FC3DA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706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5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DCC7D5F8-DA12-4A18-AA08-649E41D97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6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DF346279-0EAD-4B1F-ACD2-1AE0240D1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07523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pic>
          <p:nvPicPr>
            <p:cNvPr id="4105" name="Picture 4" descr="slidemaster_med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75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5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5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E377C24-CF9F-4AEE-B52E-D7A6DA161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 advClick="0" advTm="10000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8.xml"/><Relationship Id="rId6" Type="http://schemas.openxmlformats.org/officeDocument/2006/relationships/image" Target="../media/image11.jpeg"/><Relationship Id="rId5" Type="http://schemas.openxmlformats.org/officeDocument/2006/relationships/image" Target="../media/image13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9.xml"/><Relationship Id="rId6" Type="http://schemas.openxmlformats.org/officeDocument/2006/relationships/image" Target="../media/image11.jpeg"/><Relationship Id="rId5" Type="http://schemas.openxmlformats.org/officeDocument/2006/relationships/image" Target="../media/image13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0.xml"/><Relationship Id="rId6" Type="http://schemas.openxmlformats.org/officeDocument/2006/relationships/image" Target="../media/image11.jpeg"/><Relationship Id="rId5" Type="http://schemas.openxmlformats.org/officeDocument/2006/relationships/image" Target="../media/image13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3.xml"/><Relationship Id="rId6" Type="http://schemas.openxmlformats.org/officeDocument/2006/relationships/image" Target="../media/image11.jpeg"/><Relationship Id="rId5" Type="http://schemas.openxmlformats.org/officeDocument/2006/relationships/image" Target="../media/image13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9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5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611188" y="404813"/>
            <a:ext cx="853281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Направление подготовки: </a:t>
            </a:r>
          </a:p>
          <a:p>
            <a:pPr algn="ctr"/>
            <a:r>
              <a:rPr lang="ru-RU" sz="4000" b="1">
                <a:latin typeface="Times New Roman" pitchFamily="18" charset="0"/>
              </a:rPr>
              <a:t>080200 </a:t>
            </a:r>
            <a:r>
              <a:rPr lang="ru-RU" sz="4800" b="1">
                <a:latin typeface="Times New Roman" pitchFamily="18" charset="0"/>
              </a:rPr>
              <a:t>«Менеджмент»</a:t>
            </a:r>
          </a:p>
          <a:p>
            <a:pPr algn="ctr"/>
            <a:r>
              <a:rPr lang="ru-RU" sz="2000" b="1">
                <a:latin typeface="Times New Roman" pitchFamily="18" charset="0"/>
              </a:rPr>
              <a:t>Квалификация:</a:t>
            </a:r>
            <a:r>
              <a:rPr lang="ru-RU" sz="4000" b="1">
                <a:latin typeface="Times New Roman" pitchFamily="18" charset="0"/>
              </a:rPr>
              <a:t>  </a:t>
            </a:r>
          </a:p>
          <a:p>
            <a:pPr algn="ctr"/>
            <a:r>
              <a:rPr lang="ru-RU" sz="4000" b="1">
                <a:latin typeface="Times New Roman" pitchFamily="18" charset="0"/>
              </a:rPr>
              <a:t>Бакалавр менеджмента</a:t>
            </a:r>
          </a:p>
          <a:p>
            <a:pPr algn="ctr"/>
            <a:endParaRPr lang="ru-RU" sz="2000" b="1">
              <a:latin typeface="Times New Roman" pitchFamily="18" charset="0"/>
            </a:endParaRPr>
          </a:p>
          <a:p>
            <a:pPr algn="ctr"/>
            <a:endParaRPr lang="ru-RU" sz="2000" b="1">
              <a:latin typeface="Times New Roman" pitchFamily="18" charset="0"/>
            </a:endParaRPr>
          </a:p>
          <a:p>
            <a:pPr algn="ctr"/>
            <a:r>
              <a:rPr lang="ru-RU" sz="2000" b="1">
                <a:latin typeface="Times New Roman" pitchFamily="18" charset="0"/>
              </a:rPr>
              <a:t>Профиль  </a:t>
            </a:r>
          </a:p>
          <a:p>
            <a:pPr algn="ctr"/>
            <a:r>
              <a:rPr lang="ru-RU" sz="4000" b="1">
                <a:latin typeface="Times New Roman" pitchFamily="18" charset="0"/>
              </a:rPr>
              <a:t>«</a:t>
            </a:r>
            <a:r>
              <a:rPr lang="ru-RU" sz="4800" b="1" i="1">
                <a:latin typeface="Times New Roman" pitchFamily="18" charset="0"/>
              </a:rPr>
              <a:t>Управление малым бизнесом</a:t>
            </a:r>
            <a:r>
              <a:rPr lang="ru-RU" sz="4000" b="1">
                <a:latin typeface="Times New Roman" pitchFamily="18" charset="0"/>
              </a:rPr>
              <a:t>»</a:t>
            </a: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2771775" y="4879975"/>
            <a:ext cx="5294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Подготовка специалистов по программе 080200.62 «Менеджмент» профиль «Управление малым бизнесом» ведется в Омском государственной институте сервиса с 2011 года. Право института на подготовку подтверждено лицензией Федеральной службы по надзору в сфере образования и науки от 12 декабря 2011 года  серия ААА № 002409, </a:t>
            </a:r>
            <a:r>
              <a:rPr lang="ru-RU" sz="12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рег</a:t>
            </a:r>
            <a:r>
              <a:rPr lang="ru-RU" sz="1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№ 2300.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268538" y="3138488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0850">
              <a:lnSpc>
                <a:spcPct val="120000"/>
              </a:lnSpc>
              <a:spcBef>
                <a:spcPct val="15000"/>
              </a:spcBef>
            </a:pPr>
            <a:endParaRPr lang="ru-RU" sz="2000"/>
          </a:p>
        </p:txBody>
      </p:sp>
      <p:pic>
        <p:nvPicPr>
          <p:cNvPr id="18435" name="Picture 3" descr="0000963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2195513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0000724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212407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816350"/>
            <a:ext cx="212407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0000300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480050"/>
            <a:ext cx="212407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2411413" y="482600"/>
            <a:ext cx="6048375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rgbClr val="0000CC"/>
                </a:solidFill>
              </a:rPr>
              <a:t>Обязательным является изучение таких социально - гуманитарных и естественно-научных дисциплин, как:</a:t>
            </a:r>
          </a:p>
          <a:p>
            <a:r>
              <a:rPr lang="ru-RU" b="1"/>
              <a:t>История</a:t>
            </a:r>
          </a:p>
          <a:p>
            <a:r>
              <a:rPr lang="ru-RU" b="1"/>
              <a:t>Философия</a:t>
            </a:r>
          </a:p>
          <a:p>
            <a:r>
              <a:rPr lang="ru-RU" b="1"/>
              <a:t>Математика</a:t>
            </a:r>
          </a:p>
          <a:p>
            <a:r>
              <a:rPr lang="ru-RU" b="1"/>
              <a:t>Статистика</a:t>
            </a:r>
          </a:p>
          <a:p>
            <a:r>
              <a:rPr lang="ru-RU" b="1"/>
              <a:t>Экономическая теория</a:t>
            </a:r>
          </a:p>
          <a:p>
            <a:r>
              <a:rPr lang="ru-RU" b="1"/>
              <a:t>Мировая экономика</a:t>
            </a:r>
          </a:p>
          <a:p>
            <a:r>
              <a:rPr lang="ru-RU" b="1"/>
              <a:t>Психология</a:t>
            </a:r>
          </a:p>
          <a:p>
            <a:r>
              <a:rPr lang="ru-RU" b="1"/>
              <a:t>Иностранный язык</a:t>
            </a:r>
          </a:p>
          <a:p>
            <a:r>
              <a:rPr lang="ru-RU" b="1"/>
              <a:t>Русский язык и культура речи</a:t>
            </a:r>
          </a:p>
          <a:p>
            <a:endParaRPr lang="ru-RU" b="1"/>
          </a:p>
          <a:p>
            <a:r>
              <a:rPr lang="ru-RU" b="1">
                <a:solidFill>
                  <a:srgbClr val="00CC00"/>
                </a:solidFill>
              </a:rPr>
              <a:t>Информационные технологии в менеджменте </a:t>
            </a:r>
          </a:p>
          <a:p>
            <a:r>
              <a:rPr lang="ru-RU" b="1">
                <a:solidFill>
                  <a:srgbClr val="00CC00"/>
                </a:solidFill>
              </a:rPr>
              <a:t>Экономическая информатика</a:t>
            </a:r>
          </a:p>
          <a:p>
            <a:r>
              <a:rPr lang="ru-RU" b="1">
                <a:solidFill>
                  <a:srgbClr val="00CC00"/>
                </a:solidFill>
              </a:rPr>
              <a:t>Офисные и мировые информационные системы</a:t>
            </a:r>
          </a:p>
          <a:p>
            <a:r>
              <a:rPr lang="ru-RU" b="1">
                <a:solidFill>
                  <a:srgbClr val="00CC00"/>
                </a:solidFill>
              </a:rPr>
              <a:t>Моделирование бизнес-процессов с помощью ПЭВМ</a:t>
            </a:r>
          </a:p>
        </p:txBody>
      </p:sp>
    </p:spTree>
    <p:custDataLst>
      <p:tags r:id="rId1"/>
    </p:custDataLst>
  </p:cSld>
  <p:clrMapOvr>
    <a:masterClrMapping/>
  </p:clrMapOvr>
  <p:transition advClick="0" advTm="1095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268538" y="427038"/>
            <a:ext cx="6480175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0850" algn="ctr">
              <a:lnSpc>
                <a:spcPct val="120000"/>
              </a:lnSpc>
              <a:spcBef>
                <a:spcPct val="15000"/>
              </a:spcBef>
            </a:pPr>
            <a:r>
              <a:rPr lang="ru-RU" b="1"/>
              <a:t> </a:t>
            </a:r>
            <a:r>
              <a:rPr lang="ru-RU" sz="2000">
                <a:solidFill>
                  <a:srgbClr val="0000CC"/>
                </a:solidFill>
              </a:rPr>
              <a:t>Специальная подготовка студентов обеспечивает им конкурентные преимущества благодаря формированию таких профессиональных компетенций как умение:</a:t>
            </a:r>
          </a:p>
          <a:p>
            <a:pPr indent="450850">
              <a:lnSpc>
                <a:spcPct val="120000"/>
              </a:lnSpc>
              <a:spcBef>
                <a:spcPct val="15000"/>
              </a:spcBef>
              <a:buFontTx/>
              <a:buChar char="-"/>
            </a:pPr>
            <a:r>
              <a:rPr lang="ru-RU"/>
              <a:t>принимать стратегические решения,</a:t>
            </a:r>
          </a:p>
          <a:p>
            <a:pPr indent="450850">
              <a:lnSpc>
                <a:spcPct val="120000"/>
              </a:lnSpc>
              <a:spcBef>
                <a:spcPct val="15000"/>
              </a:spcBef>
              <a:buFontTx/>
              <a:buChar char="-"/>
            </a:pPr>
            <a:r>
              <a:rPr lang="ru-RU"/>
              <a:t>управлять человеческими ресурсами в процессе организационных изменений,</a:t>
            </a:r>
          </a:p>
          <a:p>
            <a:pPr indent="450850">
              <a:lnSpc>
                <a:spcPct val="120000"/>
              </a:lnSpc>
              <a:spcBef>
                <a:spcPct val="15000"/>
              </a:spcBef>
              <a:buFontTx/>
              <a:buChar char="-"/>
            </a:pPr>
            <a:r>
              <a:rPr lang="ru-RU"/>
              <a:t>организовывать и проводить социальные исследования в компании,</a:t>
            </a:r>
          </a:p>
          <a:p>
            <a:pPr indent="450850">
              <a:lnSpc>
                <a:spcPct val="120000"/>
              </a:lnSpc>
              <a:spcBef>
                <a:spcPct val="15000"/>
              </a:spcBef>
              <a:buFontTx/>
              <a:buChar char="-"/>
            </a:pPr>
            <a:r>
              <a:rPr lang="ru-RU"/>
              <a:t>разрабатывать гибкие системы вознаграждения персонала,</a:t>
            </a:r>
          </a:p>
          <a:p>
            <a:pPr indent="450850">
              <a:lnSpc>
                <a:spcPct val="120000"/>
              </a:lnSpc>
              <a:spcBef>
                <a:spcPct val="15000"/>
              </a:spcBef>
              <a:buFontTx/>
              <a:buChar char="-"/>
            </a:pPr>
            <a:r>
              <a:rPr lang="ru-RU"/>
              <a:t>организовывать обучение и развитие персонала;</a:t>
            </a:r>
          </a:p>
          <a:p>
            <a:pPr indent="450850">
              <a:lnSpc>
                <a:spcPct val="120000"/>
              </a:lnSpc>
              <a:spcBef>
                <a:spcPct val="15000"/>
              </a:spcBef>
              <a:buFontTx/>
              <a:buChar char="-"/>
            </a:pPr>
            <a:r>
              <a:rPr lang="ru-RU"/>
              <a:t>работать в команде,</a:t>
            </a:r>
          </a:p>
          <a:p>
            <a:pPr indent="450850">
              <a:lnSpc>
                <a:spcPct val="120000"/>
              </a:lnSpc>
              <a:spcBef>
                <a:spcPct val="15000"/>
              </a:spcBef>
              <a:buFontTx/>
              <a:buChar char="-"/>
            </a:pPr>
            <a:r>
              <a:rPr lang="ru-RU"/>
              <a:t>вести переговоры,</a:t>
            </a:r>
          </a:p>
          <a:p>
            <a:pPr indent="450850">
              <a:lnSpc>
                <a:spcPct val="120000"/>
              </a:lnSpc>
              <a:spcBef>
                <a:spcPct val="15000"/>
              </a:spcBef>
              <a:buFontTx/>
              <a:buChar char="-"/>
            </a:pPr>
            <a:r>
              <a:rPr lang="ru-RU"/>
              <a:t>разрешать конфликты,</a:t>
            </a:r>
          </a:p>
          <a:p>
            <a:pPr indent="450850">
              <a:lnSpc>
                <a:spcPct val="120000"/>
              </a:lnSpc>
              <a:spcBef>
                <a:spcPct val="15000"/>
              </a:spcBef>
              <a:buFontTx/>
              <a:buChar char="-"/>
            </a:pPr>
            <a:r>
              <a:rPr lang="ru-RU"/>
              <a:t>эффективно организовать собственное дело. </a:t>
            </a:r>
          </a:p>
        </p:txBody>
      </p:sp>
      <p:pic>
        <p:nvPicPr>
          <p:cNvPr id="19459" name="Picture 3" descr="0000963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2195513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0000724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212407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816350"/>
            <a:ext cx="212407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0000300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480050"/>
            <a:ext cx="212407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Click="0" advTm="1095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268538" y="333375"/>
            <a:ext cx="65516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0850" algn="ctr"/>
            <a:r>
              <a:rPr lang="ru-RU" sz="2000"/>
              <a:t>Выпускающей кафедрой является кафедра  </a:t>
            </a:r>
          </a:p>
          <a:p>
            <a:pPr indent="450850" algn="ctr"/>
            <a:r>
              <a:rPr lang="ru-RU" sz="3200" b="1">
                <a:solidFill>
                  <a:srgbClr val="339933"/>
                </a:solidFill>
              </a:rPr>
              <a:t>«Экономика и организация производства»</a:t>
            </a:r>
            <a:r>
              <a:rPr lang="ru-RU" sz="3200">
                <a:solidFill>
                  <a:srgbClr val="339933"/>
                </a:solidFill>
              </a:rPr>
              <a:t> </a:t>
            </a:r>
          </a:p>
        </p:txBody>
      </p:sp>
      <p:pic>
        <p:nvPicPr>
          <p:cNvPr id="20483" name="Picture 3" descr="0000963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2195513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0000724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212407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816350"/>
            <a:ext cx="212407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0000300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480050"/>
            <a:ext cx="212407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339975" y="1773238"/>
            <a:ext cx="6408738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0850"/>
            <a:r>
              <a:rPr lang="ru-RU" sz="2000" b="1">
                <a:solidFill>
                  <a:srgbClr val="FF66CC"/>
                </a:solidFill>
              </a:rPr>
              <a:t>Традиционные черты обучения </a:t>
            </a:r>
          </a:p>
          <a:p>
            <a:pPr indent="450850"/>
            <a:r>
              <a:rPr lang="ru-RU" sz="2000" b="1">
                <a:solidFill>
                  <a:srgbClr val="FF66CC"/>
                </a:solidFill>
              </a:rPr>
              <a:t>- сочетание теоретического фундаментального образования со специальной прикладной подготовкой. </a:t>
            </a:r>
          </a:p>
          <a:p>
            <a:pPr indent="450850"/>
            <a:endParaRPr lang="ru-RU" sz="2000" b="1">
              <a:solidFill>
                <a:srgbClr val="FF66CC"/>
              </a:solidFill>
            </a:endParaRPr>
          </a:p>
          <a:p>
            <a:pPr indent="450850"/>
            <a:r>
              <a:rPr lang="ru-RU" sz="2000" b="1">
                <a:solidFill>
                  <a:srgbClr val="3333FF"/>
                </a:solidFill>
              </a:rPr>
              <a:t>Большое внимание уделяется развитию у студентов навыков аналитической работы и творческого мышления.</a:t>
            </a:r>
            <a:r>
              <a:rPr lang="ru-RU" sz="2000" b="1">
                <a:solidFill>
                  <a:srgbClr val="FFFF00"/>
                </a:solidFill>
              </a:rPr>
              <a:t> </a:t>
            </a:r>
          </a:p>
          <a:p>
            <a:pPr indent="450850"/>
            <a:endParaRPr lang="ru-RU" sz="2000" b="1">
              <a:solidFill>
                <a:srgbClr val="FFFF00"/>
              </a:solidFill>
            </a:endParaRPr>
          </a:p>
          <a:p>
            <a:pPr indent="450850"/>
            <a:r>
              <a:rPr lang="ru-RU" sz="2000" b="1">
                <a:solidFill>
                  <a:srgbClr val="FF0000"/>
                </a:solidFill>
              </a:rPr>
              <a:t>Все это позволяет выпускникам быстро и успешно адаптироваться к меняющимся требованиям профессиональной деятельности.</a:t>
            </a:r>
          </a:p>
        </p:txBody>
      </p:sp>
    </p:spTree>
    <p:custDataLst>
      <p:tags r:id="rId1"/>
    </p:custDataLst>
  </p:cSld>
  <p:clrMapOvr>
    <a:masterClrMapping/>
  </p:clrMapOvr>
  <p:transition advClick="0" advTm="1095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50825" y="533400"/>
            <a:ext cx="8497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0850" algn="ctr"/>
            <a:endParaRPr lang="ru-RU" sz="3600" b="1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323850" y="5805488"/>
            <a:ext cx="36353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000" b="1"/>
              <a:t>Афанасьев Олег </a:t>
            </a:r>
          </a:p>
          <a:p>
            <a:pPr algn="ctr"/>
            <a:r>
              <a:rPr lang="ru-RU" sz="1600" b="1" i="1"/>
              <a:t>Исполнительный директор</a:t>
            </a:r>
          </a:p>
          <a:p>
            <a:pPr algn="ctr"/>
            <a:r>
              <a:rPr lang="ru-RU" sz="1600" b="1" i="1"/>
              <a:t>ООО "Омские кабельные сети" </a:t>
            </a:r>
          </a:p>
        </p:txBody>
      </p:sp>
      <p:sp>
        <p:nvSpPr>
          <p:cNvPr id="24580" name="Rectangle 11"/>
          <p:cNvSpPr>
            <a:spLocks noChangeArrowheads="1"/>
          </p:cNvSpPr>
          <p:nvPr/>
        </p:nvSpPr>
        <p:spPr bwMode="auto">
          <a:xfrm>
            <a:off x="395288" y="77788"/>
            <a:ext cx="874871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0850" algn="ctr"/>
            <a:r>
              <a:rPr lang="ru-RU" sz="2000">
                <a:solidFill>
                  <a:srgbClr val="339933"/>
                </a:solidFill>
              </a:rPr>
              <a:t>ВЫПУСКНИКИ КАФЕДРЫ  </a:t>
            </a:r>
          </a:p>
          <a:p>
            <a:pPr indent="450850" algn="ctr"/>
            <a:r>
              <a:rPr lang="ru-RU" sz="2800" b="1">
                <a:solidFill>
                  <a:srgbClr val="339933"/>
                </a:solidFill>
              </a:rPr>
              <a:t>«Экономика и организация производства»</a:t>
            </a:r>
            <a:r>
              <a:rPr lang="ru-RU" sz="2800">
                <a:solidFill>
                  <a:srgbClr val="339933"/>
                </a:solidFill>
              </a:rPr>
              <a:t> </a:t>
            </a:r>
          </a:p>
        </p:txBody>
      </p:sp>
      <p:pic>
        <p:nvPicPr>
          <p:cNvPr id="24581" name="Picture 1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3403600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11638" y="2852738"/>
            <a:ext cx="4716462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15"/>
          <p:cNvSpPr>
            <a:spLocks noChangeArrowheads="1"/>
          </p:cNvSpPr>
          <p:nvPr/>
        </p:nvSpPr>
        <p:spPr bwMode="auto">
          <a:xfrm>
            <a:off x="4787900" y="1846263"/>
            <a:ext cx="36353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000" b="1"/>
              <a:t>Мохонько Андрей</a:t>
            </a:r>
          </a:p>
          <a:p>
            <a:pPr algn="ctr"/>
            <a:r>
              <a:rPr lang="ru-RU" sz="1600" b="1" i="1"/>
              <a:t>Директор </a:t>
            </a:r>
          </a:p>
          <a:p>
            <a:pPr algn="ctr"/>
            <a:r>
              <a:rPr lang="ru-RU" sz="1600" b="1" i="1"/>
              <a:t>МСК "Арена Омск" </a:t>
            </a:r>
          </a:p>
        </p:txBody>
      </p:sp>
    </p:spTree>
    <p:custDataLst>
      <p:tags r:id="rId1"/>
    </p:custDataLst>
  </p:cSld>
  <p:clrMapOvr>
    <a:masterClrMapping/>
  </p:clrMapOvr>
  <p:transition advClick="0" advTm="2064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50825" y="533400"/>
            <a:ext cx="8497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0850" algn="ctr"/>
            <a:endParaRPr lang="ru-RU" sz="3600" b="1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23850" y="4775200"/>
            <a:ext cx="324008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000" b="1"/>
              <a:t>Подерин Владимир</a:t>
            </a:r>
            <a:r>
              <a:rPr lang="ru-RU" b="1"/>
              <a:t> </a:t>
            </a:r>
          </a:p>
          <a:p>
            <a:pPr algn="ctr"/>
            <a:r>
              <a:rPr lang="ru-RU" sz="1600" b="1" i="1"/>
              <a:t>генеральный директор  </a:t>
            </a:r>
          </a:p>
          <a:p>
            <a:pPr algn="ctr"/>
            <a:r>
              <a:rPr lang="ru-RU" sz="1600" b="1" i="1"/>
              <a:t>ООО «Омскцентрометалл»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95288" y="77788"/>
            <a:ext cx="874871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0850" algn="ctr"/>
            <a:r>
              <a:rPr lang="ru-RU" sz="2000">
                <a:solidFill>
                  <a:srgbClr val="339933"/>
                </a:solidFill>
              </a:rPr>
              <a:t>ВЫПУСКНИКИ КАФЕДРЫ  </a:t>
            </a:r>
          </a:p>
          <a:p>
            <a:pPr indent="450850" algn="ctr"/>
            <a:r>
              <a:rPr lang="ru-RU" sz="2800" b="1">
                <a:solidFill>
                  <a:srgbClr val="339933"/>
                </a:solidFill>
              </a:rPr>
              <a:t>«Экономика и организация производства»</a:t>
            </a:r>
            <a:r>
              <a:rPr lang="ru-RU" sz="2800">
                <a:solidFill>
                  <a:srgbClr val="339933"/>
                </a:solidFill>
              </a:rPr>
              <a:t> </a:t>
            </a:r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5508625" y="2349500"/>
            <a:ext cx="36353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000" b="1"/>
              <a:t>Алексей Смородин</a:t>
            </a:r>
            <a:r>
              <a:rPr lang="ru-RU" b="1"/>
              <a:t> </a:t>
            </a:r>
            <a:r>
              <a:rPr lang="ru-RU" sz="1600" b="1" i="1"/>
              <a:t>управляющий директор </a:t>
            </a:r>
          </a:p>
          <a:p>
            <a:pPr algn="ctr"/>
            <a:r>
              <a:rPr lang="ru-RU" sz="1600" b="1" i="1"/>
              <a:t>"Cento"</a:t>
            </a:r>
            <a:r>
              <a:rPr lang="ru-RU"/>
              <a:t> </a:t>
            </a:r>
          </a:p>
        </p:txBody>
      </p:sp>
      <p:pic>
        <p:nvPicPr>
          <p:cNvPr id="2560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4343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54513" y="3384550"/>
            <a:ext cx="4789487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Click="0" advTm="20641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339975" y="-26988"/>
            <a:ext cx="6804025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0850">
              <a:lnSpc>
                <a:spcPct val="120000"/>
              </a:lnSpc>
              <a:spcBef>
                <a:spcPct val="15000"/>
              </a:spcBef>
            </a:pPr>
            <a:r>
              <a:rPr lang="ru-RU" b="1" dirty="0"/>
              <a:t> </a:t>
            </a:r>
            <a:r>
              <a:rPr lang="ru-RU" sz="3200" b="1" dirty="0">
                <a:solidFill>
                  <a:srgbClr val="0000CC"/>
                </a:solidFill>
              </a:rPr>
              <a:t>Бакалавры менеджмента:</a:t>
            </a:r>
          </a:p>
          <a:p>
            <a:pPr indent="450850">
              <a:lnSpc>
                <a:spcPct val="120000"/>
              </a:lnSpc>
              <a:spcBef>
                <a:spcPct val="15000"/>
              </a:spcBef>
            </a:pPr>
            <a:r>
              <a:rPr lang="ru-RU" b="1" dirty="0">
                <a:solidFill>
                  <a:srgbClr val="0000CC"/>
                </a:solidFill>
              </a:rPr>
              <a:t>вступительные испытания</a:t>
            </a:r>
            <a:r>
              <a:rPr lang="ru-RU" b="1" dirty="0"/>
              <a:t>: </a:t>
            </a:r>
          </a:p>
          <a:p>
            <a:pPr indent="450850">
              <a:lnSpc>
                <a:spcPct val="120000"/>
              </a:lnSpc>
              <a:spcBef>
                <a:spcPct val="15000"/>
              </a:spcBef>
            </a:pPr>
            <a:r>
              <a:rPr lang="ru-RU" dirty="0"/>
              <a:t>- профильное испытание: </a:t>
            </a:r>
            <a:r>
              <a:rPr lang="ru-RU" b="1" dirty="0"/>
              <a:t>математика</a:t>
            </a:r>
          </a:p>
          <a:p>
            <a:pPr indent="450850">
              <a:buFontTx/>
              <a:buChar char="-"/>
            </a:pPr>
            <a:r>
              <a:rPr lang="ru-RU" dirty="0"/>
              <a:t> конкурсные испытания:  </a:t>
            </a:r>
            <a:r>
              <a:rPr lang="ru-RU" b="1" dirty="0"/>
              <a:t>русский язык, </a:t>
            </a:r>
          </a:p>
          <a:p>
            <a:pPr indent="450850"/>
            <a:r>
              <a:rPr lang="ru-RU" b="1" dirty="0"/>
              <a:t>                                          обществознание</a:t>
            </a:r>
          </a:p>
          <a:p>
            <a:pPr indent="450850"/>
            <a:r>
              <a:rPr lang="ru-RU" b="1" dirty="0">
                <a:solidFill>
                  <a:srgbClr val="0000CC"/>
                </a:solidFill>
              </a:rPr>
              <a:t>срок обучения</a:t>
            </a:r>
            <a:r>
              <a:rPr lang="ru-RU" b="1" dirty="0"/>
              <a:t>: 4 года </a:t>
            </a:r>
          </a:p>
          <a:p>
            <a:pPr indent="450850">
              <a:lnSpc>
                <a:spcPct val="120000"/>
              </a:lnSpc>
              <a:spcBef>
                <a:spcPct val="15000"/>
              </a:spcBef>
            </a:pPr>
            <a:endParaRPr lang="ru-RU" b="1" dirty="0"/>
          </a:p>
          <a:p>
            <a:pPr indent="450850">
              <a:lnSpc>
                <a:spcPct val="120000"/>
              </a:lnSpc>
              <a:spcBef>
                <a:spcPct val="15000"/>
              </a:spcBef>
            </a:pPr>
            <a:r>
              <a:rPr lang="ru-RU" b="1" dirty="0"/>
              <a:t>Выпускники получают государственный диплом о высшем профессиональном образовании </a:t>
            </a:r>
          </a:p>
          <a:p>
            <a:pPr indent="450850"/>
            <a:endParaRPr lang="ru-RU" b="1" dirty="0"/>
          </a:p>
          <a:p>
            <a:pPr indent="450850"/>
            <a:r>
              <a:rPr lang="ru-RU" b="1" dirty="0"/>
              <a:t>Они  </a:t>
            </a:r>
            <a:r>
              <a:rPr lang="ru-RU" b="1" dirty="0">
                <a:solidFill>
                  <a:srgbClr val="0000FF"/>
                </a:solidFill>
              </a:rPr>
              <a:t>могут продолжить обучение в магистратуре </a:t>
            </a:r>
            <a:r>
              <a:rPr lang="ru-RU" b="1" dirty="0"/>
              <a:t>в течение последующих двух лет </a:t>
            </a:r>
          </a:p>
          <a:p>
            <a:pPr indent="450850" algn="ctr"/>
            <a:r>
              <a:rPr lang="ru-RU" b="1" dirty="0"/>
              <a:t>Кафедра «Экономики и </a:t>
            </a:r>
            <a:r>
              <a:rPr lang="ru-RU" b="1" dirty="0" smtClean="0"/>
              <a:t>менеджмента» </a:t>
            </a:r>
            <a:r>
              <a:rPr lang="ru-RU" b="1" dirty="0"/>
              <a:t>осуществляет подготовку</a:t>
            </a:r>
            <a:r>
              <a:rPr lang="ru-RU" b="1" dirty="0">
                <a:solidFill>
                  <a:srgbClr val="008000"/>
                </a:solidFill>
              </a:rPr>
              <a:t> </a:t>
            </a:r>
          </a:p>
          <a:p>
            <a:pPr indent="450850" algn="ctr"/>
            <a:endParaRPr lang="ru-RU" b="1" dirty="0">
              <a:solidFill>
                <a:srgbClr val="FF3300"/>
              </a:solidFill>
            </a:endParaRPr>
          </a:p>
          <a:p>
            <a:pPr indent="450850" algn="ctr"/>
            <a:r>
              <a:rPr lang="ru-RU" b="1" dirty="0">
                <a:solidFill>
                  <a:srgbClr val="FF3300"/>
                </a:solidFill>
              </a:rPr>
              <a:t>Магистров по направлению 080100.68 Экономика  Профиль: Экономика фирмы</a:t>
            </a:r>
          </a:p>
          <a:p>
            <a:pPr indent="450850"/>
            <a:endParaRPr lang="ru-RU" b="1" dirty="0">
              <a:solidFill>
                <a:srgbClr val="FF3300"/>
              </a:solidFill>
            </a:endParaRPr>
          </a:p>
          <a:p>
            <a:pPr indent="450850" algn="ctr"/>
            <a:r>
              <a:rPr lang="ru-RU" b="1" dirty="0"/>
              <a:t>Магистры, обладающие способностями к научным исследованиям, могут продолжить обучение в аспирантуре</a:t>
            </a:r>
          </a:p>
          <a:p>
            <a:pPr indent="450850"/>
            <a:endParaRPr lang="ru-RU" b="1" dirty="0"/>
          </a:p>
        </p:txBody>
      </p:sp>
      <p:pic>
        <p:nvPicPr>
          <p:cNvPr id="26627" name="Picture 3" descr="0000963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2195513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0000724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212407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816350"/>
            <a:ext cx="212407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0000300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480050"/>
            <a:ext cx="212407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Click="0" advTm="1095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8208962" cy="31670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ru-RU" sz="3200" i="1" smtClean="0"/>
              <a:t>В мире насчитывается около 20000 профессий. Очень трудно выбрать ту, которой посвятить свою жизнь, ведь очень важно любить свою профессию, работать с интересом и, конечно, при этом зарабатывать.</a:t>
            </a:r>
            <a:br>
              <a:rPr lang="ru-RU" sz="3200" i="1" smtClean="0"/>
            </a:br>
            <a:endParaRPr lang="ru-RU" sz="3200" i="1" smtClean="0"/>
          </a:p>
        </p:txBody>
      </p:sp>
      <p:pic>
        <p:nvPicPr>
          <p:cNvPr id="10243" name="Picture 6" descr="j029324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08850" y="5445125"/>
            <a:ext cx="156527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2555875" y="4895850"/>
            <a:ext cx="6440488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1400" b="1"/>
              <a:t>   "</a:t>
            </a:r>
            <a:r>
              <a:rPr lang="ru-RU" sz="1400" b="1">
                <a:solidFill>
                  <a:srgbClr val="00CC00"/>
                </a:solidFill>
              </a:rPr>
              <a:t>Менеджер" - один из самых востребованных специалистов на сегодняшнем рынке труда. Его деятельность связана с обеспечением прибыльной работы предприятия (от маленькой фирмы до корпорации). Он должен знать и учитывать специфику отрасли, технологии, способы организации производства и много других мелочей.</a:t>
            </a:r>
          </a:p>
        </p:txBody>
      </p:sp>
    </p:spTree>
  </p:cSld>
  <p:clrMapOvr>
    <a:masterClrMapping/>
  </p:clrMapOvr>
  <p:transition advClick="0" advTm="1448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0000963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388" y="2205038"/>
            <a:ext cx="5688012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042988" y="260350"/>
            <a:ext cx="75612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400" i="1" u="sng">
                <a:latin typeface="Arial" charset="0"/>
              </a:rPr>
              <a:t>Менеджер</a:t>
            </a:r>
            <a:r>
              <a:rPr lang="ru-RU" sz="2400" i="1">
                <a:latin typeface="Arial" charset="0"/>
              </a:rPr>
              <a:t> – это специалист в области управления: он разрабатывает планы, осуществляет проверку результатов рабочих процедур и производит общий контроль всех производственных циклов.</a:t>
            </a:r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5940425" y="2501900"/>
            <a:ext cx="2808288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0000CC"/>
                </a:solidFill>
              </a:rPr>
              <a:t>Бакалавр менеджмента </a:t>
            </a:r>
            <a:r>
              <a:rPr lang="ru-RU" sz="2800">
                <a:solidFill>
                  <a:srgbClr val="0000CC"/>
                </a:solidFill>
              </a:rPr>
              <a:t>– это специалист по управлению </a:t>
            </a:r>
            <a:r>
              <a:rPr lang="ru-RU" sz="2800" b="1">
                <a:solidFill>
                  <a:srgbClr val="0000CC"/>
                </a:solidFill>
              </a:rPr>
              <a:t>людьми, процессами и бизнесом. </a:t>
            </a:r>
          </a:p>
        </p:txBody>
      </p:sp>
    </p:spTree>
    <p:custDataLst>
      <p:tags r:id="rId1"/>
    </p:custDataLst>
  </p:cSld>
  <p:clrMapOvr>
    <a:masterClrMapping/>
  </p:clrMapOvr>
  <p:transition advClick="0" advTm="93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250825" y="260350"/>
            <a:ext cx="8318500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>
              <a:lnSpc>
                <a:spcPct val="130000"/>
              </a:lnSpc>
              <a:defRPr/>
            </a:pPr>
            <a:r>
              <a:rPr lang="ru-RU" b="1"/>
              <a:t> </a:t>
            </a:r>
            <a:r>
              <a:rPr lang="ru-RU" sz="3200" b="1">
                <a:solidFill>
                  <a:srgbClr val="0000CC"/>
                </a:solidFill>
              </a:rPr>
              <a:t>Бакалавры </a:t>
            </a:r>
          </a:p>
          <a:p>
            <a:pPr indent="450850">
              <a:lnSpc>
                <a:spcPct val="130000"/>
              </a:lnSpc>
              <a:defRPr/>
            </a:pPr>
            <a:r>
              <a:rPr lang="ru-RU" sz="3200" b="1">
                <a:solidFill>
                  <a:srgbClr val="0000CC"/>
                </a:solidFill>
              </a:rPr>
              <a:t>менеджмента:</a:t>
            </a:r>
          </a:p>
          <a:p>
            <a:pPr indent="450850">
              <a:lnSpc>
                <a:spcPct val="130000"/>
              </a:lnSpc>
              <a:defRPr/>
            </a:pPr>
            <a:r>
              <a:rPr lang="ru-RU" sz="3200"/>
              <a:t> </a:t>
            </a:r>
            <a:r>
              <a:rPr lang="ru-RU" sz="2000"/>
              <a:t>- ставят цели и планируют </a:t>
            </a:r>
          </a:p>
          <a:p>
            <a:pPr indent="450850">
              <a:lnSpc>
                <a:spcPct val="130000"/>
              </a:lnSpc>
              <a:defRPr/>
            </a:pPr>
            <a:r>
              <a:rPr lang="ru-RU" sz="2000"/>
              <a:t>работу для их достижения;</a:t>
            </a:r>
          </a:p>
          <a:p>
            <a:pPr indent="450850">
              <a:lnSpc>
                <a:spcPct val="130000"/>
              </a:lnSpc>
              <a:defRPr/>
            </a:pPr>
            <a:r>
              <a:rPr lang="ru-RU" sz="2000"/>
              <a:t> - распределяют задачи между </a:t>
            </a:r>
          </a:p>
          <a:p>
            <a:pPr indent="450850">
              <a:lnSpc>
                <a:spcPct val="130000"/>
              </a:lnSpc>
              <a:defRPr/>
            </a:pPr>
            <a:r>
              <a:rPr lang="ru-RU" sz="2000"/>
              <a:t>подчиненными;</a:t>
            </a:r>
          </a:p>
          <a:p>
            <a:pPr indent="450850">
              <a:lnSpc>
                <a:spcPct val="130000"/>
              </a:lnSpc>
              <a:defRPr/>
            </a:pPr>
            <a:r>
              <a:rPr lang="ru-RU" sz="2000"/>
              <a:t> - стимулируют сотрудников для активного выполнения поставленных задач;</a:t>
            </a:r>
          </a:p>
          <a:p>
            <a:pPr indent="450850">
              <a:lnSpc>
                <a:spcPct val="130000"/>
              </a:lnSpc>
              <a:defRPr/>
            </a:pPr>
            <a:r>
              <a:rPr lang="ru-RU" sz="2000"/>
              <a:t> - контролируют работу подчиненных.</a:t>
            </a:r>
          </a:p>
          <a:p>
            <a:pPr indent="450850">
              <a:lnSpc>
                <a:spcPct val="130000"/>
              </a:lnSpc>
              <a:defRPr/>
            </a:pPr>
            <a:endParaRPr lang="ru-RU" b="1">
              <a:solidFill>
                <a:srgbClr val="0000CC"/>
              </a:solidFill>
            </a:endParaRPr>
          </a:p>
          <a:p>
            <a:pPr indent="450850">
              <a:lnSpc>
                <a:spcPct val="130000"/>
              </a:lnSpc>
              <a:defRPr/>
            </a:pPr>
            <a:r>
              <a:rPr lang="ru-RU" b="1">
                <a:solidFill>
                  <a:srgbClr val="0000CC"/>
                </a:solidFill>
              </a:rPr>
              <a:t>В их компетенцию входит: </a:t>
            </a:r>
          </a:p>
          <a:p>
            <a:pPr indent="450850">
              <a:lnSpc>
                <a:spcPct val="130000"/>
              </a:lnSpc>
              <a:buFontTx/>
              <a:buChar char="-"/>
              <a:defRPr/>
            </a:pPr>
            <a:r>
              <a:rPr lang="ru-RU" sz="1600">
                <a:latin typeface="Arial" charset="0"/>
              </a:rPr>
              <a:t>решение управленческих, стратегических и тактических задач, определяющих функционирование и направление развития организации</a:t>
            </a:r>
          </a:p>
          <a:p>
            <a:pPr indent="450850">
              <a:lnSpc>
                <a:spcPct val="130000"/>
              </a:lnSpc>
              <a:buFontTx/>
              <a:buChar char="-"/>
              <a:defRPr/>
            </a:pPr>
            <a:r>
              <a:rPr lang="ru-RU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1600">
                <a:latin typeface="Arial" charset="0"/>
              </a:rPr>
              <a:t>вопросы найма и увольнения персонала</a:t>
            </a:r>
          </a:p>
          <a:p>
            <a:pPr indent="450850">
              <a:lnSpc>
                <a:spcPct val="130000"/>
              </a:lnSpc>
              <a:buFontTx/>
              <a:buChar char="-"/>
              <a:defRPr/>
            </a:pPr>
            <a:r>
              <a:rPr lang="ru-RU" sz="1600">
                <a:latin typeface="Arial" charset="0"/>
              </a:rPr>
              <a:t> планирования и распределение ресурсов компании и многое другое</a:t>
            </a:r>
          </a:p>
        </p:txBody>
      </p:sp>
      <p:pic>
        <p:nvPicPr>
          <p:cNvPr id="12291" name="Picture 7" descr="0000286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11638" y="188913"/>
            <a:ext cx="4105275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Click="0" advTm="1095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2800350"/>
            <a:ext cx="9144000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0850">
              <a:lnSpc>
                <a:spcPct val="150000"/>
              </a:lnSpc>
            </a:pPr>
            <a:r>
              <a:rPr lang="ru-RU" b="1" dirty="0"/>
              <a:t> </a:t>
            </a:r>
            <a:r>
              <a:rPr lang="ru-RU" sz="3200" b="1" dirty="0">
                <a:solidFill>
                  <a:srgbClr val="0000CC"/>
                </a:solidFill>
              </a:rPr>
              <a:t>Бакалавры менеджмента:</a:t>
            </a:r>
          </a:p>
          <a:p>
            <a:pPr indent="450850" algn="ctr"/>
            <a:r>
              <a:rPr lang="ru-RU" sz="2400" dirty="0">
                <a:solidFill>
                  <a:srgbClr val="0000CC"/>
                </a:solidFill>
              </a:rPr>
              <a:t> </a:t>
            </a:r>
            <a:r>
              <a:rPr lang="ru-RU" sz="2800" dirty="0">
                <a:solidFill>
                  <a:srgbClr val="0000CC"/>
                </a:solidFill>
              </a:rPr>
              <a:t>может вести управленческую деятельность в любых организациях, в том числе:</a:t>
            </a:r>
          </a:p>
          <a:p>
            <a:pPr indent="450850"/>
            <a:r>
              <a:rPr lang="ru-RU" sz="2000" dirty="0"/>
              <a:t> - в сфере промышленности, торговли, экономики, транспорта, страхования, туризма;</a:t>
            </a:r>
          </a:p>
          <a:p>
            <a:pPr indent="450850"/>
            <a:r>
              <a:rPr lang="ru-RU" sz="2000" dirty="0"/>
              <a:t> - в органах государственного и муниципального управления и контроля;</a:t>
            </a:r>
          </a:p>
          <a:p>
            <a:pPr indent="450850"/>
            <a:r>
              <a:rPr lang="ru-RU" sz="2000" dirty="0"/>
              <a:t> - в телевизионных и </a:t>
            </a:r>
            <a:r>
              <a:rPr lang="ru-RU" sz="2000" dirty="0" err="1"/>
              <a:t>радио-компаниях</a:t>
            </a:r>
            <a:r>
              <a:rPr lang="ru-RU" sz="2000" dirty="0"/>
              <a:t>, журналах, газетах;</a:t>
            </a:r>
          </a:p>
          <a:p>
            <a:pPr indent="450850"/>
            <a:r>
              <a:rPr lang="ru-RU" sz="2000" dirty="0"/>
              <a:t> - в туристических агентствах и фирмах, экскурсионных бюро;</a:t>
            </a:r>
          </a:p>
          <a:p>
            <a:pPr indent="450850"/>
            <a:r>
              <a:rPr lang="ru-RU" sz="2000" dirty="0"/>
              <a:t> - в </a:t>
            </a:r>
            <a:r>
              <a:rPr lang="ru-RU" sz="2000" dirty="0" err="1"/>
              <a:t>фитнес-клубах</a:t>
            </a:r>
            <a:r>
              <a:rPr lang="ru-RU" sz="2000" dirty="0"/>
              <a:t>, спорткомплексах, профессиональных спортивных клубах, в сфере шоу-бизнеса.</a:t>
            </a:r>
          </a:p>
        </p:txBody>
      </p:sp>
      <p:pic>
        <p:nvPicPr>
          <p:cNvPr id="13315" name="Picture 3" descr="000073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42350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Click="0" advTm="1095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268538" y="385763"/>
            <a:ext cx="6480175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0850">
              <a:lnSpc>
                <a:spcPct val="120000"/>
              </a:lnSpc>
              <a:spcBef>
                <a:spcPct val="15000"/>
              </a:spcBef>
            </a:pPr>
            <a:r>
              <a:rPr lang="ru-RU" b="1"/>
              <a:t> </a:t>
            </a:r>
            <a:r>
              <a:rPr lang="ru-RU" sz="3200" b="1">
                <a:solidFill>
                  <a:srgbClr val="0000CC"/>
                </a:solidFill>
              </a:rPr>
              <a:t>Бакалавры менеджмента:</a:t>
            </a:r>
          </a:p>
          <a:p>
            <a:pPr indent="450850" algn="ctr">
              <a:lnSpc>
                <a:spcPct val="120000"/>
              </a:lnSpc>
              <a:spcBef>
                <a:spcPct val="15000"/>
              </a:spcBef>
            </a:pPr>
            <a:r>
              <a:rPr lang="ru-RU" sz="2800">
                <a:solidFill>
                  <a:srgbClr val="0000CC"/>
                </a:solidFill>
              </a:rPr>
              <a:t>обладает знаниями и навыками </a:t>
            </a:r>
          </a:p>
          <a:p>
            <a:pPr indent="450850">
              <a:lnSpc>
                <a:spcPct val="120000"/>
              </a:lnSpc>
              <a:spcBef>
                <a:spcPct val="15000"/>
              </a:spcBef>
            </a:pPr>
            <a:r>
              <a:rPr lang="ru-RU" sz="2000"/>
              <a:t>- оперативной работы в области разработки отдельных направлений стратегического плана развития предприятия;</a:t>
            </a:r>
          </a:p>
          <a:p>
            <a:pPr indent="450850">
              <a:lnSpc>
                <a:spcPct val="120000"/>
              </a:lnSpc>
              <a:spcBef>
                <a:spcPct val="15000"/>
              </a:spcBef>
            </a:pPr>
            <a:r>
              <a:rPr lang="ru-RU" sz="2000"/>
              <a:t> - управления на функциональном уровне экономической  деятельностью предприятий;</a:t>
            </a:r>
          </a:p>
          <a:p>
            <a:pPr indent="450850">
              <a:lnSpc>
                <a:spcPct val="120000"/>
              </a:lnSpc>
              <a:spcBef>
                <a:spcPct val="15000"/>
              </a:spcBef>
            </a:pPr>
            <a:r>
              <a:rPr lang="ru-RU" sz="2000"/>
              <a:t> - проведения аналитической работы по выявлению проблем организации и процессов в системах управления;</a:t>
            </a:r>
          </a:p>
          <a:p>
            <a:pPr indent="450850">
              <a:lnSpc>
                <a:spcPct val="120000"/>
              </a:lnSpc>
              <a:spcBef>
                <a:spcPct val="15000"/>
              </a:spcBef>
            </a:pPr>
            <a:r>
              <a:rPr lang="ru-RU" sz="2000"/>
              <a:t> - использования маркетинговых приемов управления. </a:t>
            </a:r>
          </a:p>
          <a:p>
            <a:pPr indent="450850">
              <a:lnSpc>
                <a:spcPct val="120000"/>
              </a:lnSpc>
              <a:spcBef>
                <a:spcPct val="15000"/>
              </a:spcBef>
            </a:pPr>
            <a:endParaRPr lang="ru-RU" sz="2000"/>
          </a:p>
        </p:txBody>
      </p:sp>
    </p:spTree>
    <p:custDataLst>
      <p:tags r:id="rId1"/>
    </p:custDataLst>
  </p:cSld>
  <p:clrMapOvr>
    <a:masterClrMapping/>
  </p:clrMapOvr>
  <p:transition advClick="0" advTm="1095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268538" y="774700"/>
            <a:ext cx="6480175" cy="51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0850">
              <a:lnSpc>
                <a:spcPct val="120000"/>
              </a:lnSpc>
              <a:spcBef>
                <a:spcPct val="15000"/>
              </a:spcBef>
            </a:pPr>
            <a:r>
              <a:rPr lang="ru-RU" b="1" dirty="0"/>
              <a:t> </a:t>
            </a:r>
            <a:r>
              <a:rPr lang="ru-RU" sz="3200" b="1" dirty="0">
                <a:solidFill>
                  <a:srgbClr val="0000CC"/>
                </a:solidFill>
              </a:rPr>
              <a:t>Бакалавры менеджмента:</a:t>
            </a:r>
          </a:p>
          <a:p>
            <a:pPr indent="450850" algn="ctr">
              <a:lnSpc>
                <a:spcPct val="120000"/>
              </a:lnSpc>
              <a:spcBef>
                <a:spcPct val="15000"/>
              </a:spcBef>
            </a:pPr>
            <a:r>
              <a:rPr lang="ru-RU" sz="2800" dirty="0">
                <a:solidFill>
                  <a:srgbClr val="0000CC"/>
                </a:solidFill>
              </a:rPr>
              <a:t>после обучения </a:t>
            </a:r>
            <a:r>
              <a:rPr lang="ru-RU" sz="2800" dirty="0" smtClean="0">
                <a:solidFill>
                  <a:srgbClr val="0000CC"/>
                </a:solidFill>
              </a:rPr>
              <a:t>будут</a:t>
            </a:r>
            <a:r>
              <a:rPr lang="ru-RU" dirty="0"/>
              <a:t>: </a:t>
            </a:r>
          </a:p>
          <a:p>
            <a:pPr indent="450850">
              <a:spcBef>
                <a:spcPct val="15000"/>
              </a:spcBef>
            </a:pPr>
            <a:r>
              <a:rPr lang="ru-RU" dirty="0"/>
              <a:t>- </a:t>
            </a:r>
            <a:r>
              <a:rPr lang="ru-RU" sz="2000" b="1" dirty="0">
                <a:solidFill>
                  <a:srgbClr val="0000CC"/>
                </a:solidFill>
              </a:rPr>
              <a:t>знать</a:t>
            </a:r>
            <a:r>
              <a:rPr lang="ru-RU" sz="2000" dirty="0"/>
              <a:t> основные категории экономических и социальных наук;</a:t>
            </a:r>
          </a:p>
          <a:p>
            <a:pPr indent="450850">
              <a:spcBef>
                <a:spcPct val="15000"/>
              </a:spcBef>
              <a:buFontTx/>
              <a:buChar char="-"/>
            </a:pPr>
            <a:r>
              <a:rPr lang="ru-RU" sz="2000" dirty="0"/>
              <a:t> </a:t>
            </a:r>
            <a:r>
              <a:rPr lang="ru-RU" sz="2000" b="1" dirty="0">
                <a:solidFill>
                  <a:srgbClr val="0000CC"/>
                </a:solidFill>
              </a:rPr>
              <a:t>понимать</a:t>
            </a:r>
            <a:r>
              <a:rPr lang="ru-RU" sz="2000" dirty="0"/>
              <a:t> суть социально-экономических явлений и законы функционирования организаций; </a:t>
            </a:r>
          </a:p>
          <a:p>
            <a:pPr indent="450850">
              <a:spcBef>
                <a:spcPct val="15000"/>
              </a:spcBef>
              <a:buFontTx/>
              <a:buChar char="-"/>
            </a:pPr>
            <a:r>
              <a:rPr lang="ru-RU" sz="2000" dirty="0"/>
              <a:t> </a:t>
            </a:r>
            <a:r>
              <a:rPr lang="ru-RU" sz="2000" b="1" dirty="0">
                <a:solidFill>
                  <a:srgbClr val="0000CC"/>
                </a:solidFill>
              </a:rPr>
              <a:t>владеть</a:t>
            </a:r>
            <a:r>
              <a:rPr lang="ru-RU" sz="2000" b="1" dirty="0"/>
              <a:t> </a:t>
            </a:r>
            <a:r>
              <a:rPr lang="ru-RU" sz="2000" dirty="0"/>
              <a:t>методами анализа экономических и социальных процессов; </a:t>
            </a:r>
          </a:p>
          <a:p>
            <a:pPr indent="450850">
              <a:spcBef>
                <a:spcPct val="15000"/>
              </a:spcBef>
              <a:buFontTx/>
              <a:buChar char="-"/>
            </a:pPr>
            <a:r>
              <a:rPr lang="ru-RU" sz="2000" dirty="0"/>
              <a:t> на профессиональном уровне </a:t>
            </a:r>
            <a:r>
              <a:rPr lang="ru-RU" sz="2000" b="1" dirty="0">
                <a:solidFill>
                  <a:srgbClr val="0000CC"/>
                </a:solidFill>
              </a:rPr>
              <a:t>осуществлять</a:t>
            </a:r>
            <a:r>
              <a:rPr lang="ru-RU" sz="2000" dirty="0"/>
              <a:t> основные функции менеджера; </a:t>
            </a:r>
          </a:p>
          <a:p>
            <a:pPr indent="450850">
              <a:spcBef>
                <a:spcPct val="15000"/>
              </a:spcBef>
              <a:buFontTx/>
              <a:buChar char="-"/>
            </a:pPr>
            <a:r>
              <a:rPr lang="ru-RU" sz="2000" dirty="0"/>
              <a:t> </a:t>
            </a:r>
            <a:r>
              <a:rPr lang="ru-RU" sz="2000" b="1" dirty="0">
                <a:solidFill>
                  <a:srgbClr val="0000CC"/>
                </a:solidFill>
              </a:rPr>
              <a:t>уметь</a:t>
            </a:r>
            <a:r>
              <a:rPr lang="ru-RU" sz="2000" dirty="0"/>
              <a:t> организовать систему управления и обеспечить ее эффективное функционирование; </a:t>
            </a:r>
          </a:p>
          <a:p>
            <a:pPr indent="450850">
              <a:spcBef>
                <a:spcPct val="15000"/>
              </a:spcBef>
              <a:buFontTx/>
              <a:buChar char="-"/>
            </a:pPr>
            <a:r>
              <a:rPr lang="ru-RU" sz="2000" dirty="0"/>
              <a:t> </a:t>
            </a:r>
            <a:r>
              <a:rPr lang="ru-RU" sz="2000" b="1" dirty="0">
                <a:solidFill>
                  <a:srgbClr val="0000CC"/>
                </a:solidFill>
              </a:rPr>
              <a:t>уметь</a:t>
            </a:r>
            <a:r>
              <a:rPr lang="ru-RU" sz="2000" dirty="0"/>
              <a:t> развивать организацию посредством достижения стратегических и оперативных целей. </a:t>
            </a:r>
          </a:p>
        </p:txBody>
      </p:sp>
      <p:pic>
        <p:nvPicPr>
          <p:cNvPr id="15363" name="Picture 3" descr="0000963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2195513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0000724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212407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816350"/>
            <a:ext cx="212407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0000300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480050"/>
            <a:ext cx="212407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Click="0" advTm="1095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6388" name="Picture 4" descr="Regis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1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50825" y="333375"/>
            <a:ext cx="8642350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ru-RU" sz="28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Профиль "Управление малым бизнесом</a:t>
            </a: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"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</a:rPr>
              <a:t>готовит будущих специалистов для сферы малого предпринимательства, способных организовать собственный бизнес  и владеющих современными методами управления малыми предприятиями. </a:t>
            </a:r>
          </a:p>
          <a:p>
            <a:pPr marL="342900" indent="-342900">
              <a:defRPr/>
            </a:pPr>
            <a:endParaRPr lang="ru-RU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Цель программы</a:t>
            </a:r>
          </a:p>
          <a:p>
            <a:pPr marL="342900" indent="-342900">
              <a:defRPr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1) подготовка высококвалифицированных менеджеров для работы в российских и иностранных компаниях;</a:t>
            </a:r>
          </a:p>
          <a:p>
            <a:pPr marL="342900" indent="-342900">
              <a:defRPr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2) подготовка людей стремящихся и готовых к созданию собственного бизнеса.</a:t>
            </a:r>
            <a:r>
              <a:rPr lang="ru-RU" sz="2000"/>
              <a:t> </a:t>
            </a:r>
          </a:p>
          <a:p>
            <a:pPr marL="342900" indent="-342900">
              <a:defRPr/>
            </a:pPr>
            <a:endParaRPr lang="ru-RU" sz="2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defRPr/>
            </a:pPr>
            <a:endParaRPr lang="ru-RU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defRPr/>
            </a:pPr>
            <a:endParaRPr lang="ru-RU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defRPr/>
            </a:pPr>
            <a:endParaRPr lang="ru-RU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defRPr/>
            </a:pPr>
            <a:endParaRPr lang="ru-RU" sz="2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Стратегическая цель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 i="1">
                <a:effectLst>
                  <a:outerShdw blurRad="38100" dist="38100" dir="2700000" algn="tl">
                    <a:srgbClr val="000000"/>
                  </a:outerShdw>
                </a:effectLst>
              </a:rPr>
              <a:t>учебной программы Бакалавриата: обеспечить формирование специалиста - профессионала высокого уровня, полномерной и гибкой личности, способной ориентироваться в сложных реалиях современного мира; грамотно выстраивать планы, самостоятельно принимать решения и обеспечивать их адекватное воплощение.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advClick="0" advTm="21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268538" y="406400"/>
            <a:ext cx="6480175" cy="592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0850" algn="ctr">
              <a:lnSpc>
                <a:spcPct val="85000"/>
              </a:lnSpc>
            </a:pPr>
            <a:r>
              <a:rPr lang="ru-RU" b="1">
                <a:solidFill>
                  <a:srgbClr val="00CC00"/>
                </a:solidFill>
              </a:rPr>
              <a:t> Студенты получат специальные знания и навыки по следующим направлениям:</a:t>
            </a:r>
          </a:p>
          <a:p>
            <a:pPr indent="450850">
              <a:lnSpc>
                <a:spcPct val="85000"/>
              </a:lnSpc>
            </a:pPr>
            <a:r>
              <a:rPr lang="ru-RU" b="1"/>
              <a:t>Менеджмент                                                             </a:t>
            </a:r>
          </a:p>
          <a:p>
            <a:pPr indent="450850">
              <a:lnSpc>
                <a:spcPct val="85000"/>
              </a:lnSpc>
            </a:pPr>
            <a:r>
              <a:rPr lang="ru-RU" b="1"/>
              <a:t>Маркетинг</a:t>
            </a:r>
          </a:p>
          <a:p>
            <a:pPr indent="450850">
              <a:lnSpc>
                <a:spcPct val="85000"/>
              </a:lnSpc>
            </a:pPr>
            <a:r>
              <a:rPr lang="ru-RU" b="1"/>
              <a:t>Учет и анализ                                </a:t>
            </a:r>
          </a:p>
          <a:p>
            <a:pPr indent="450850">
              <a:lnSpc>
                <a:spcPct val="85000"/>
              </a:lnSpc>
            </a:pPr>
            <a:r>
              <a:rPr lang="ru-RU" b="1"/>
              <a:t>Финансовый менеджмент</a:t>
            </a:r>
          </a:p>
          <a:p>
            <a:pPr indent="450850">
              <a:lnSpc>
                <a:spcPct val="85000"/>
              </a:lnSpc>
            </a:pPr>
            <a:r>
              <a:rPr lang="ru-RU" b="1"/>
              <a:t>Финансовые рынки и институты                         </a:t>
            </a:r>
          </a:p>
          <a:p>
            <a:pPr indent="450850">
              <a:lnSpc>
                <a:spcPct val="85000"/>
              </a:lnSpc>
            </a:pPr>
            <a:r>
              <a:rPr lang="ru-RU" b="1"/>
              <a:t>Логистика</a:t>
            </a:r>
          </a:p>
          <a:p>
            <a:pPr indent="450850">
              <a:lnSpc>
                <a:spcPct val="85000"/>
              </a:lnSpc>
            </a:pPr>
            <a:r>
              <a:rPr lang="ru-RU" b="1"/>
              <a:t>Управление человеческими ресурсами</a:t>
            </a:r>
          </a:p>
          <a:p>
            <a:pPr indent="450850">
              <a:lnSpc>
                <a:spcPct val="85000"/>
              </a:lnSpc>
            </a:pPr>
            <a:r>
              <a:rPr lang="ru-RU" b="1"/>
              <a:t>Стратегический менеджмент          </a:t>
            </a:r>
          </a:p>
          <a:p>
            <a:pPr indent="450850">
              <a:lnSpc>
                <a:spcPct val="85000"/>
              </a:lnSpc>
            </a:pPr>
            <a:r>
              <a:rPr lang="ru-RU" b="1"/>
              <a:t>Деловые коммуникации</a:t>
            </a:r>
          </a:p>
          <a:p>
            <a:pPr indent="450850">
              <a:lnSpc>
                <a:spcPct val="85000"/>
              </a:lnSpc>
            </a:pPr>
            <a:r>
              <a:rPr lang="ru-RU" b="1"/>
              <a:t>Бизнес-планирование предприятия малого бизнеса</a:t>
            </a:r>
          </a:p>
          <a:p>
            <a:pPr indent="450850">
              <a:lnSpc>
                <a:spcPct val="85000"/>
              </a:lnSpc>
            </a:pPr>
            <a:r>
              <a:rPr lang="ru-RU" b="1"/>
              <a:t>Организация коммерческой деятельности</a:t>
            </a:r>
          </a:p>
          <a:p>
            <a:pPr indent="450850">
              <a:lnSpc>
                <a:spcPct val="85000"/>
              </a:lnSpc>
            </a:pPr>
            <a:r>
              <a:rPr lang="ru-RU" b="1"/>
              <a:t>Налоги и налогообложение малого бизнеса</a:t>
            </a:r>
          </a:p>
          <a:p>
            <a:pPr indent="450850">
              <a:lnSpc>
                <a:spcPct val="85000"/>
              </a:lnSpc>
            </a:pPr>
            <a:r>
              <a:rPr lang="ru-RU" b="1"/>
              <a:t>Экономика предприятия малого бизнеса</a:t>
            </a:r>
          </a:p>
          <a:p>
            <a:pPr indent="450850">
              <a:lnSpc>
                <a:spcPct val="85000"/>
              </a:lnSpc>
            </a:pPr>
            <a:r>
              <a:rPr lang="ru-RU" b="1"/>
              <a:t>Организация предпринимательской деятельности</a:t>
            </a:r>
          </a:p>
          <a:p>
            <a:pPr indent="450850">
              <a:lnSpc>
                <a:spcPct val="85000"/>
              </a:lnSpc>
            </a:pPr>
            <a:r>
              <a:rPr lang="ru-RU" b="1"/>
              <a:t>Инновационная деятельность на малом предприятии</a:t>
            </a:r>
          </a:p>
          <a:p>
            <a:pPr indent="450850">
              <a:lnSpc>
                <a:spcPct val="85000"/>
              </a:lnSpc>
            </a:pPr>
            <a:r>
              <a:rPr lang="ru-RU" b="1"/>
              <a:t>Внешнеэкономическая деятельность</a:t>
            </a:r>
          </a:p>
          <a:p>
            <a:pPr indent="450850">
              <a:lnSpc>
                <a:spcPct val="85000"/>
              </a:lnSpc>
            </a:pPr>
            <a:r>
              <a:rPr lang="ru-RU" b="1"/>
              <a:t>Оценка бизнеса и управление стоимостью фирмы</a:t>
            </a:r>
          </a:p>
          <a:p>
            <a:pPr indent="450850">
              <a:lnSpc>
                <a:spcPct val="85000"/>
              </a:lnSpc>
            </a:pPr>
            <a:r>
              <a:rPr lang="ru-RU" b="1"/>
              <a:t>Экономика и социология труда        </a:t>
            </a:r>
          </a:p>
          <a:p>
            <a:pPr indent="450850">
              <a:lnSpc>
                <a:spcPct val="85000"/>
              </a:lnSpc>
            </a:pPr>
            <a:r>
              <a:rPr lang="ru-RU" b="1"/>
              <a:t>Управление проектами</a:t>
            </a:r>
          </a:p>
          <a:p>
            <a:pPr indent="450850">
              <a:lnSpc>
                <a:spcPct val="85000"/>
              </a:lnSpc>
            </a:pPr>
            <a:r>
              <a:rPr lang="ru-RU" b="1"/>
              <a:t>Управление рисками</a:t>
            </a:r>
          </a:p>
          <a:p>
            <a:pPr indent="450850">
              <a:lnSpc>
                <a:spcPct val="85000"/>
              </a:lnSpc>
            </a:pPr>
            <a:r>
              <a:rPr lang="ru-RU" b="1"/>
              <a:t>Бухгалтерский учёт на предприятиях малого бизнеса</a:t>
            </a:r>
          </a:p>
        </p:txBody>
      </p:sp>
      <p:pic>
        <p:nvPicPr>
          <p:cNvPr id="17411" name="Picture 3" descr="0000963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2195513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0000724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212407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816350"/>
            <a:ext cx="212407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00003001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5480050"/>
            <a:ext cx="212407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Click="0" advTm="10951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401</TotalTime>
  <Words>916</Words>
  <Application>Microsoft Office PowerPoint</Application>
  <PresentationFormat>Экран (4:3)</PresentationFormat>
  <Paragraphs>143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Занавес</vt:lpstr>
      <vt:lpstr>Океан</vt:lpstr>
      <vt:lpstr>Оформление по умолчанию</vt:lpstr>
      <vt:lpstr>План</vt:lpstr>
      <vt:lpstr>Слайд 1</vt:lpstr>
      <vt:lpstr>В мире насчитывается около 20000 профессий. Очень трудно выбрать ту, которой посвятить свою жизнь, ведь очень важно любить свою профессию, работать с интересом и, конечно, при этом зарабатывать.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9</cp:revision>
  <dcterms:created xsi:type="dcterms:W3CDTF">2007-12-10T13:46:23Z</dcterms:created>
  <dcterms:modified xsi:type="dcterms:W3CDTF">2016-10-28T11:30:36Z</dcterms:modified>
</cp:coreProperties>
</file>